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7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 useBgFill="1">
        <p:nvSpPr>
          <p:cNvPr id="13" name="Freeform 12"/>
          <p:cNvSpPr/>
          <p:nvPr/>
        </p:nvSpPr>
        <p:spPr>
          <a:xfrm>
            <a:off x="-8467" y="-16933"/>
            <a:ext cx="8754534" cy="6451600"/>
          </a:xfrm>
          <a:custGeom>
            <a:avLst/>
            <a:gdLst/>
            <a:ahLst/>
            <a:cxnLst/>
            <a:rect l="l" t="t" r="r" b="b"/>
            <a:pathLst>
              <a:path w="8754534" h="6451600">
                <a:moveTo>
                  <a:pt x="8373534" y="0"/>
                </a:moveTo>
                <a:lnTo>
                  <a:pt x="8754534" y="5994400"/>
                </a:lnTo>
                <a:lnTo>
                  <a:pt x="0" y="6451600"/>
                </a:lnTo>
                <a:lnTo>
                  <a:pt x="0" y="0"/>
                </a:lnTo>
                <a:lnTo>
                  <a:pt x="8373534" y="0"/>
                </a:lnTo>
                <a:close/>
              </a:path>
            </a:pathLst>
          </a:custGeom>
          <a:ln>
            <a:noFill/>
          </a:ln>
          <a:effectLst>
            <a:outerShdw blurRad="98425" dist="76200" dir="4380000" algn="tl" rotWithShape="0">
              <a:srgbClr val="000000">
                <a:alpha val="6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Freeform 22"/>
          <p:cNvSpPr/>
          <p:nvPr/>
        </p:nvSpPr>
        <p:spPr>
          <a:xfrm>
            <a:off x="-10379" y="4445000"/>
            <a:ext cx="8464695" cy="1715811"/>
          </a:xfrm>
          <a:custGeom>
            <a:avLst/>
            <a:gdLst/>
            <a:ahLst/>
            <a:cxnLst/>
            <a:rect l="l" t="t" r="r" b="b"/>
            <a:pathLst>
              <a:path w="8428428" h="1878553">
                <a:moveTo>
                  <a:pt x="0" y="438229"/>
                </a:moveTo>
                <a:lnTo>
                  <a:pt x="8343246" y="0"/>
                </a:lnTo>
                <a:lnTo>
                  <a:pt x="8428428" y="1424838"/>
                </a:lnTo>
                <a:lnTo>
                  <a:pt x="7515" y="1878553"/>
                </a:lnTo>
                <a:lnTo>
                  <a:pt x="0" y="438229"/>
                </a:lnTo>
                <a:close/>
              </a:path>
            </a:pathLst>
          </a:custGeom>
          <a:gradFill flip="none" rotWithShape="1">
            <a:gsLst>
              <a:gs pos="34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9" name="Freeform 28"/>
          <p:cNvSpPr/>
          <p:nvPr/>
        </p:nvSpPr>
        <p:spPr>
          <a:xfrm>
            <a:off x="-2864" y="0"/>
            <a:ext cx="5811235" cy="321615"/>
          </a:xfrm>
          <a:custGeom>
            <a:avLst/>
            <a:gdLst/>
            <a:ahLst/>
            <a:cxnLst/>
            <a:rect l="l" t="t" r="r" b="b"/>
            <a:pathLst>
              <a:path w="5811235" h="321615">
                <a:moveTo>
                  <a:pt x="0" y="0"/>
                </a:moveTo>
                <a:lnTo>
                  <a:pt x="5811235" y="0"/>
                </a:lnTo>
                <a:lnTo>
                  <a:pt x="1" y="321615"/>
                </a:lnTo>
                <a:cubicBezTo>
                  <a:pt x="1" y="214410"/>
                  <a:pt x="0" y="107205"/>
                  <a:pt x="0" y="0"/>
                </a:cubicBezTo>
                <a:close/>
              </a:path>
            </a:pathLst>
          </a:custGeom>
          <a:gradFill flip="none" rotWithShape="1">
            <a:gsLst>
              <a:gs pos="34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Freeform 29"/>
          <p:cNvSpPr/>
          <p:nvPr/>
        </p:nvSpPr>
        <p:spPr>
          <a:xfrm rot="21420000">
            <a:off x="-170768" y="213023"/>
            <a:ext cx="8480534" cy="5746008"/>
          </a:xfrm>
          <a:custGeom>
            <a:avLst/>
            <a:gdLst/>
            <a:ahLst/>
            <a:cxnLst/>
            <a:rect l="l" t="t" r="r" b="b"/>
            <a:pathLst>
              <a:path w="11307378" h="5746008">
                <a:moveTo>
                  <a:pt x="11270997" y="0"/>
                </a:moveTo>
                <a:lnTo>
                  <a:pt x="11307378" y="5746008"/>
                </a:lnTo>
                <a:lnTo>
                  <a:pt x="1" y="5743137"/>
                </a:lnTo>
              </a:path>
            </a:pathLst>
          </a:custGeom>
          <a:ln w="82550"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420000">
            <a:off x="451416" y="668338"/>
            <a:ext cx="7533524" cy="2766528"/>
          </a:xfrm>
        </p:spPr>
        <p:txBody>
          <a:bodyPr anchor="b">
            <a:normAutofit/>
          </a:bodyPr>
          <a:lstStyle>
            <a:lvl1pPr algn="r"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420000">
            <a:off x="554462" y="3446830"/>
            <a:ext cx="7512060" cy="550333"/>
          </a:xfrm>
        </p:spPr>
        <p:txBody>
          <a:bodyPr anchor="t">
            <a:noAutofit/>
          </a:bodyPr>
          <a:lstStyle>
            <a:lvl1pPr marL="0" indent="0" algn="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21420000">
            <a:off x="3669071" y="4714242"/>
            <a:ext cx="4607740" cy="942356"/>
          </a:xfrm>
        </p:spPr>
        <p:txBody>
          <a:bodyPr/>
          <a:lstStyle>
            <a:lvl1pPr algn="ctr">
              <a:defRPr sz="4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21420000">
            <a:off x="-12134" y="4954635"/>
            <a:ext cx="2987069" cy="918361"/>
          </a:xfrm>
        </p:spPr>
        <p:txBody>
          <a:bodyPr vert="horz" lIns="91440" tIns="45720" rIns="91440" bIns="45720" rtlCol="0" anchor="ctr"/>
          <a:lstStyle>
            <a:lvl1pPr algn="r">
              <a:defRPr lang="en-US" sz="4200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21420000">
            <a:off x="7401518" y="3819948"/>
            <a:ext cx="680390" cy="498470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33" name="5-Point Star 32"/>
          <p:cNvSpPr/>
          <p:nvPr/>
        </p:nvSpPr>
        <p:spPr>
          <a:xfrm rot="21420000">
            <a:off x="3121951" y="5057183"/>
            <a:ext cx="515386" cy="515386"/>
          </a:xfrm>
          <a:prstGeom prst="star5">
            <a:avLst>
              <a:gd name="adj" fmla="val 26693"/>
              <a:gd name="hf" fmla="val 105146"/>
              <a:gd name="vf" fmla="val 110557"/>
            </a:avLst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2415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106333"/>
            <a:ext cx="7796031" cy="58884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351" y="685800"/>
            <a:ext cx="7794385" cy="319490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702923"/>
            <a:ext cx="7796046" cy="682472"/>
          </a:xfrm>
        </p:spPr>
        <p:txBody>
          <a:bodyPr anchor="t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754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77" cy="3194903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106333"/>
            <a:ext cx="7796047" cy="127360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80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99" y="685800"/>
            <a:ext cx="7143765" cy="2916704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162698" y="3610032"/>
            <a:ext cx="6500967" cy="377768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106334"/>
            <a:ext cx="7797662" cy="126825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04280" y="88785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97147" y="290648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2083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1723855"/>
            <a:ext cx="7796030" cy="2511835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247468"/>
            <a:ext cx="7796030" cy="114064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563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14352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4352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5967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175966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7785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27785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127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8880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4335" y="2063396"/>
            <a:ext cx="2482596" cy="1536725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8880" y="4389288"/>
            <a:ext cx="2482596" cy="98529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805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176999" y="2063396"/>
            <a:ext cx="2482596" cy="1535237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176998" y="4389286"/>
            <a:ext cx="2483655" cy="98530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670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26614" y="2063394"/>
            <a:ext cx="2482596" cy="1537196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26614" y="4389284"/>
            <a:ext cx="2482596" cy="98530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3740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2063396"/>
            <a:ext cx="7796030" cy="331119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880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1896" y="685801"/>
            <a:ext cx="1698485" cy="468878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685801"/>
            <a:ext cx="5928323" cy="4688785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8359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986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1" y="2063396"/>
            <a:ext cx="7796030" cy="331118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338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319348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3742267"/>
            <a:ext cx="7796030" cy="1639614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45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7662" cy="115814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0" y="2063396"/>
            <a:ext cx="3816536" cy="3311189"/>
          </a:xfrm>
        </p:spPr>
        <p:txBody>
          <a:bodyPr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495478" y="2063396"/>
            <a:ext cx="3814904" cy="3311189"/>
          </a:xfrm>
        </p:spPr>
        <p:txBody>
          <a:bodyPr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272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6030" cy="115814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569" y="2063396"/>
            <a:ext cx="3591317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514352" y="2861733"/>
            <a:ext cx="3816534" cy="2512852"/>
          </a:xfrm>
        </p:spPr>
        <p:txBody>
          <a:bodyPr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5340" y="2063396"/>
            <a:ext cx="3596671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495477" y="2861733"/>
            <a:ext cx="3816535" cy="2512852"/>
          </a:xfrm>
        </p:spPr>
        <p:txBody>
          <a:bodyPr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472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867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960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232" y="685800"/>
            <a:ext cx="3095145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784600" y="685801"/>
            <a:ext cx="4525781" cy="468878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232" y="2709053"/>
            <a:ext cx="3095146" cy="2665533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171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4408172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7740" y="1"/>
            <a:ext cx="3162641" cy="507153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2709053"/>
            <a:ext cx="4408171" cy="2362481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274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-19048" y="1"/>
            <a:ext cx="9004013" cy="6644081"/>
            <a:chOff x="-25397" y="0"/>
            <a:chExt cx="12005350" cy="6644081"/>
          </a:xfrm>
        </p:grpSpPr>
        <p:sp useBgFill="1">
          <p:nvSpPr>
            <p:cNvPr id="11" name="Rectangle 10"/>
            <p:cNvSpPr/>
            <p:nvPr/>
          </p:nvSpPr>
          <p:spPr>
            <a:xfrm>
              <a:off x="1" y="0"/>
              <a:ext cx="11979952" cy="6644081"/>
            </a:xfrm>
            <a:prstGeom prst="rect">
              <a:avLst/>
            </a:prstGeom>
            <a:ln>
              <a:noFill/>
            </a:ln>
            <a:effectLst>
              <a:outerShdw blurRad="98425" dist="76200" dir="4380000" algn="tl" rotWithShape="0">
                <a:srgbClr val="000000">
                  <a:alpha val="68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1" y="5600215"/>
              <a:ext cx="11706512" cy="780581"/>
            </a:xfrm>
            <a:prstGeom prst="rect">
              <a:avLst/>
            </a:prstGeom>
            <a:gradFill flip="none" rotWithShape="1">
              <a:gsLst>
                <a:gs pos="34000">
                  <a:schemeClr val="accent1"/>
                </a:gs>
                <a:gs pos="100000">
                  <a:schemeClr val="accent1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-25397" y="0"/>
              <a:ext cx="11773291" cy="6419514"/>
            </a:xfrm>
            <a:custGeom>
              <a:avLst/>
              <a:gdLst/>
              <a:ahLst/>
              <a:cxnLst/>
              <a:rect l="l" t="t" r="r" b="b"/>
              <a:pathLst>
                <a:path w="11773291" h="6419514">
                  <a:moveTo>
                    <a:pt x="11750059" y="0"/>
                  </a:moveTo>
                  <a:lnTo>
                    <a:pt x="11773291" y="6419514"/>
                  </a:lnTo>
                  <a:lnTo>
                    <a:pt x="0" y="6411047"/>
                  </a:lnTo>
                </a:path>
              </a:pathLst>
            </a:custGeom>
            <a:ln w="82550">
              <a:solidFill>
                <a:schemeClr val="tx1">
                  <a:lumMod val="50000"/>
                  <a:lumOff val="50000"/>
                </a:schemeClr>
              </a:solidFill>
              <a:miter lim="800000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2063396"/>
            <a:ext cx="7797662" cy="33111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73562" y="5757334"/>
            <a:ext cx="283845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1" y="5757334"/>
            <a:ext cx="4124789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15341" y="5757334"/>
            <a:ext cx="68039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905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  <p:sldLayoutId id="2147483742" r:id="rId17"/>
    <p:sldLayoutId id="2147483743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Dikkat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Öğrenme</a:t>
            </a:r>
            <a:r>
              <a:rPr dirty="0"/>
              <a:t> </a:t>
            </a:r>
            <a:r>
              <a:rPr dirty="0" err="1"/>
              <a:t>Seminerine</a:t>
            </a:r>
            <a:r>
              <a:rPr dirty="0"/>
              <a:t> </a:t>
            </a:r>
            <a:r>
              <a:rPr dirty="0" err="1"/>
              <a:t>Hoş</a:t>
            </a:r>
            <a:r>
              <a:rPr dirty="0"/>
              <a:t> </a:t>
            </a:r>
            <a:r>
              <a:rPr dirty="0" err="1"/>
              <a:t>Geldiniz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tr-TR" dirty="0" smtClean="0"/>
          </a:p>
          <a:p>
            <a:endParaRPr lang="tr-TR" dirty="0"/>
          </a:p>
          <a:p>
            <a:r>
              <a:rPr dirty="0" err="1" smtClean="0"/>
              <a:t>Hazırsanız</a:t>
            </a:r>
            <a:r>
              <a:rPr dirty="0" smtClean="0"/>
              <a:t> </a:t>
            </a:r>
            <a:r>
              <a:rPr dirty="0" err="1"/>
              <a:t>başlıyoruz</a:t>
            </a:r>
            <a:r>
              <a:rPr dirty="0" smtClean="0"/>
              <a:t>!</a:t>
            </a:r>
            <a:endParaRPr lang="tr-TR" dirty="0" smtClean="0"/>
          </a:p>
          <a:p>
            <a:pPr marL="0" indent="0" algn="r">
              <a:buNone/>
            </a:pPr>
            <a:endParaRPr lang="tr-TR" dirty="0"/>
          </a:p>
          <a:p>
            <a:pPr marL="0" indent="0" algn="r">
              <a:buNone/>
            </a:pPr>
            <a:endParaRPr lang="tr-TR" dirty="0" smtClean="0"/>
          </a:p>
          <a:p>
            <a:pPr marL="0" indent="0" algn="r">
              <a:buNone/>
            </a:pPr>
            <a:endParaRPr lang="tr-TR" dirty="0"/>
          </a:p>
          <a:p>
            <a:pPr marL="0" indent="0" algn="r">
              <a:buNone/>
            </a:pPr>
            <a:endParaRPr lang="tr-TR" dirty="0" smtClean="0"/>
          </a:p>
          <a:p>
            <a:pPr marL="0" indent="0" algn="r">
              <a:buNone/>
            </a:pPr>
            <a:r>
              <a:rPr lang="tr-TR" dirty="0" smtClean="0"/>
              <a:t>Psikolojik danışman emine demirciler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Öğrenmeyi Kolaylaştıran Alışkanlıklar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Ders tekrarları</a:t>
            </a:r>
          </a:p>
          <a:p>
            <a:r>
              <a:t>Kendi notlarını alma</a:t>
            </a:r>
          </a:p>
          <a:p>
            <a:r>
              <a:t>Soru sorarak öğrenme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Teknolojiyle Dostça Yaşamak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Günde kaç saat ekran süresi?</a:t>
            </a:r>
          </a:p>
          <a:p>
            <a:r>
              <a:t>Ekran yerine yapılabilecek öneriler: kitap, doğa yürüyüşü, hobi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Unutma!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Dikkat edersen daha iyi öğrenirsin</a:t>
            </a:r>
          </a:p>
          <a:p>
            <a:r>
              <a:t>Daha iyi öğrenirsen başarılı olursun</a:t>
            </a:r>
          </a:p>
          <a:p>
            <a:r>
              <a:t>Kapanış mesajı: “Senin elinde!”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Dikkat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Dikkat, bir şeye odaklanma ve onu zihinde tutma becerisidir.</a:t>
            </a:r>
          </a:p>
          <a:p>
            <a:r>
              <a:t>Örnek: Sınıfta öğretmeni dinlerken dış sesleri duymamaya çalışmak.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Dikkatin Öğrenmedeki Rolü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Dikkat olmadan öğrenme kalıcı olmaz.</a:t>
            </a:r>
          </a:p>
          <a:p>
            <a:r>
              <a:t>Bilgi önce dikkatle alınır, sonra belleğe kaydedilir.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Neler Dikkatimizi Dağıtır?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Sosyal medya, oyunlar, gürültü, açlık, uykusuzluk</a:t>
            </a:r>
          </a:p>
          <a:p>
            <a:r>
              <a:t>İç ve dış dikkat dağıtıcılar</a:t>
            </a:r>
          </a:p>
          <a:p>
            <a:r>
              <a:t>Etkileşim: Sizin dikkatinizi en çok ne dağıtıyor?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Dikkat Sorunları Nasıl Anlaşılır?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Derste hayallere dalmak</a:t>
            </a:r>
          </a:p>
          <a:p>
            <a:r>
              <a:t>Testlerde dikkat hataları</a:t>
            </a:r>
          </a:p>
          <a:p>
            <a:r>
              <a:t>Sürekli eşyaları unutmak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Dikkati Artırma Yolları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Yeterli uyku</a:t>
            </a:r>
          </a:p>
          <a:p>
            <a:r>
              <a:t>Dengeli beslenme</a:t>
            </a:r>
          </a:p>
          <a:p>
            <a:r>
              <a:t>Düzenli egzersiz</a:t>
            </a:r>
          </a:p>
          <a:p>
            <a:r>
              <a:t>Teknolojiye sınırlı zaman</a:t>
            </a:r>
          </a:p>
          <a:p>
            <a:r>
              <a:t>Günlük plan yapma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Oyun Zamanı – Dikkat Testi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“5 farkı bul” oyunu veya 10 saniyelik hafıza testi</a:t>
            </a:r>
          </a:p>
          <a:p>
            <a:r>
              <a:t>Öğrencilerle kısa etkileşim</a:t>
            </a:r>
          </a:p>
          <a:p>
            <a:r>
              <a:t>Amaç: Eğlenerek farkındalık oluşturmak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Hafıza testi - kelimeler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🍎 </a:t>
            </a:r>
            <a:r>
              <a:rPr lang="tr-TR" b="1" dirty="0"/>
              <a:t>Elma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🚗 </a:t>
            </a:r>
            <a:r>
              <a:rPr lang="tr-TR" b="1" dirty="0"/>
              <a:t>Araba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🐶 </a:t>
            </a:r>
            <a:r>
              <a:rPr lang="tr-TR" b="1" dirty="0"/>
              <a:t>Köpek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🎈 </a:t>
            </a:r>
            <a:r>
              <a:rPr lang="tr-TR" b="1" dirty="0"/>
              <a:t>Balon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📚 </a:t>
            </a:r>
            <a:r>
              <a:rPr lang="tr-TR" b="1" dirty="0"/>
              <a:t>Kitap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⏰ </a:t>
            </a:r>
            <a:r>
              <a:rPr lang="tr-TR" b="1" dirty="0"/>
              <a:t>Saat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👟 </a:t>
            </a:r>
            <a:r>
              <a:rPr lang="tr-TR" b="1" dirty="0"/>
              <a:t>Ayakkabı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0088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Hangi meyveyi gördün?</a:t>
            </a:r>
          </a:p>
          <a:p>
            <a:r>
              <a:rPr lang="tr-TR" dirty="0"/>
              <a:t>Hangi hayvan vardı?</a:t>
            </a:r>
          </a:p>
          <a:p>
            <a:r>
              <a:rPr lang="tr-TR" dirty="0"/>
              <a:t>Uçan bir şey var mıydı?</a:t>
            </a:r>
          </a:p>
          <a:p>
            <a:r>
              <a:rPr lang="tr-TR" dirty="0"/>
              <a:t>Zamanla ilgili bir nesne hangisiydi?</a:t>
            </a:r>
          </a:p>
          <a:p>
            <a:r>
              <a:rPr lang="tr-TR" dirty="0"/>
              <a:t>Kaç kelime hatırlıyorsun?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41383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a Olay">
  <a:themeElements>
    <a:clrScheme name="Ana Olay">
      <a:dk1>
        <a:sysClr val="windowText" lastClr="000000"/>
      </a:dk1>
      <a:lt1>
        <a:sysClr val="window" lastClr="FFFFFF"/>
      </a:lt1>
      <a:dk2>
        <a:srgbClr val="424242"/>
      </a:dk2>
      <a:lt2>
        <a:srgbClr val="C8C8C8"/>
      </a:lt2>
      <a:accent1>
        <a:srgbClr val="B80E0F"/>
      </a:accent1>
      <a:accent2>
        <a:srgbClr val="A6987D"/>
      </a:accent2>
      <a:accent3>
        <a:srgbClr val="7F9A71"/>
      </a:accent3>
      <a:accent4>
        <a:srgbClr val="64969F"/>
      </a:accent4>
      <a:accent5>
        <a:srgbClr val="9B75B2"/>
      </a:accent5>
      <a:accent6>
        <a:srgbClr val="80737A"/>
      </a:accent6>
      <a:hlink>
        <a:srgbClr val="F21213"/>
      </a:hlink>
      <a:folHlink>
        <a:srgbClr val="B6A394"/>
      </a:folHlink>
    </a:clrScheme>
    <a:fontScheme name="Ana Olay">
      <a:maj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a Olay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blipFill>
          <a:blip xmlns:r="http://schemas.openxmlformats.org/officeDocument/2006/relationships" r:embed="rId1">
            <a:duotone>
              <a:schemeClr val="phClr">
                <a:shade val="88000"/>
                <a:lumMod val="88000"/>
              </a:schemeClr>
              <a:schemeClr val="phClr"/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25400" dist="127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0"/>
        </a:gradFill>
        <a:blipFill>
          <a:blip xmlns:r="http://schemas.openxmlformats.org/officeDocument/2006/relationships" r:embed="rId2">
            <a:duotone>
              <a:schemeClr val="phClr">
                <a:shade val="48000"/>
                <a:satMod val="110000"/>
                <a:lumMod val="40000"/>
              </a:schemeClr>
              <a:schemeClr val="phClr">
                <a:tint val="90000"/>
                <a:lumMod val="10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in Event" id="{AC372BB4-D83D-411E-B849-B641926BA760}" vid="{F1EFBDE3-1A95-4E3D-81AD-1F53D65BEA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TM04033927[[fn=Ana Olay]]</Template>
  <TotalTime>6</TotalTime>
  <Words>235</Words>
  <Application>Microsoft Office PowerPoint</Application>
  <PresentationFormat>Ekran Gösterisi (4:3)</PresentationFormat>
  <Paragraphs>52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5" baseType="lpstr">
      <vt:lpstr>Arial</vt:lpstr>
      <vt:lpstr>Impact</vt:lpstr>
      <vt:lpstr>Ana Olay</vt:lpstr>
      <vt:lpstr>Dikkat ve Öğrenme Seminerine Hoş Geldiniz</vt:lpstr>
      <vt:lpstr>Dikkat Nedir?</vt:lpstr>
      <vt:lpstr>Dikkatin Öğrenmedeki Rolü</vt:lpstr>
      <vt:lpstr>Neler Dikkatimizi Dağıtır?</vt:lpstr>
      <vt:lpstr>Dikkat Sorunları Nasıl Anlaşılır?</vt:lpstr>
      <vt:lpstr>Dikkati Artırma Yolları</vt:lpstr>
      <vt:lpstr>Oyun Zamanı – Dikkat Testi</vt:lpstr>
      <vt:lpstr>Hafıza testi - kelimeler</vt:lpstr>
      <vt:lpstr>sorular</vt:lpstr>
      <vt:lpstr>Öğrenmeyi Kolaylaştıran Alışkanlıklar</vt:lpstr>
      <vt:lpstr>Teknolojiyle Dostça Yaşamak</vt:lpstr>
      <vt:lpstr>Unutma!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Dikkat ve Öğrenme Seminerine Hoş Geldiniz</dc:title>
  <dc:subject/>
  <dc:creator>w10</dc:creator>
  <cp:keywords/>
  <dc:description>generated using python-pptx</dc:description>
  <cp:lastModifiedBy>w10</cp:lastModifiedBy>
  <cp:revision>2</cp:revision>
  <dcterms:created xsi:type="dcterms:W3CDTF">2013-01-27T09:14:16Z</dcterms:created>
  <dcterms:modified xsi:type="dcterms:W3CDTF">2025-05-06T09:19:02Z</dcterms:modified>
  <cp:category/>
</cp:coreProperties>
</file>